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8" r:id="rId11"/>
  </p:sldIdLst>
  <p:sldSz cx="9906000" cy="6858000" type="A4"/>
  <p:notesSz cx="6805613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pos="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/>
    <p:restoredTop sz="96327" autoAdjust="0"/>
  </p:normalViewPr>
  <p:slideViewPr>
    <p:cSldViewPr>
      <p:cViewPr varScale="1">
        <p:scale>
          <a:sx n="128" d="100"/>
          <a:sy n="128" d="100"/>
        </p:scale>
        <p:origin x="1320" y="176"/>
      </p:cViewPr>
      <p:guideLst>
        <p:guide orient="horz" pos="459"/>
        <p:guide pos="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496" y="17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 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A23109-CC01-43B1-98F9-4485063F370A}" type="datetimeFigureOut">
              <a:rPr lang="de-DE"/>
              <a:pPr>
                <a:defRPr/>
              </a:pPr>
              <a:t>17.06.20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082E5F-12AE-4B6A-9C75-3D1A63A32A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8438" name="Grafik 6" descr="Logo_FHL_pri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80963"/>
            <a:ext cx="1196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277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05FC6E-5F26-438B-90A1-1D9F98910B90}" type="datetimeFigureOut">
              <a:rPr lang="de-DE"/>
              <a:pPr>
                <a:defRPr/>
              </a:pPr>
              <a:t>17.06.20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5C46A1-CCF7-46B7-9B58-98233E45A4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7416" name="Grafik 7" descr="Logo_FHL_pr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63500"/>
            <a:ext cx="11699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02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7500" y="5049838"/>
            <a:ext cx="904557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i="1" dirty="0">
                <a:latin typeface="Verdana" pitchFamily="34" charset="0"/>
                <a:cs typeface="+mn-cs"/>
              </a:rPr>
              <a:t>Ihre Ansprechpartner:  </a:t>
            </a:r>
            <a:r>
              <a:rPr lang="de-DE" sz="1400" b="1" dirty="0">
                <a:latin typeface="Verdana" pitchFamily="34" charset="0"/>
                <a:cs typeface="+mn-cs"/>
              </a:rPr>
              <a:t>Dr.-Ing. Stephan Forster</a:t>
            </a:r>
            <a:br>
              <a:rPr lang="de-DE" sz="1400" i="1" dirty="0">
                <a:latin typeface="+mn-lt"/>
                <a:cs typeface="+mn-cs"/>
              </a:rPr>
            </a:br>
            <a:r>
              <a:rPr lang="de-DE" sz="1400" i="1" dirty="0">
                <a:latin typeface="+mn-lt"/>
                <a:cs typeface="+mn-cs"/>
              </a:rPr>
              <a:t>		       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Panoramastr. 1 •</a:t>
            </a:r>
            <a:r>
              <a:rPr lang="de-DE" sz="1400" b="1" dirty="0">
                <a:latin typeface="Verdana" pitchFamily="34" charset="0"/>
                <a:cs typeface="Arial" pitchFamily="34" charset="0"/>
              </a:rPr>
              <a:t>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D-67271 Battenberg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Verdana" pitchFamily="34" charset="0"/>
                <a:cs typeface="Arial" pitchFamily="34" charset="0"/>
              </a:rPr>
              <a:t>		     Tel: +49 6359 205016 • </a:t>
            </a:r>
            <a:r>
              <a:rPr lang="de-DE" sz="1400" dirty="0" err="1">
                <a:latin typeface="Verdana" pitchFamily="34" charset="0"/>
                <a:cs typeface="Arial" pitchFamily="34" charset="0"/>
              </a:rPr>
              <a:t>sf@stforster.de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 • </a:t>
            </a:r>
            <a:r>
              <a:rPr lang="de-DE" sz="1400" dirty="0" err="1">
                <a:latin typeface="Verdana" pitchFamily="34" charset="0"/>
                <a:cs typeface="Arial" pitchFamily="34" charset="0"/>
              </a:rPr>
              <a:t>www.stforster.de</a:t>
            </a:r>
            <a:br>
              <a:rPr lang="de-DE" sz="1400" dirty="0">
                <a:latin typeface="Verdana" pitchFamily="34" charset="0"/>
                <a:cs typeface="Arial" pitchFamily="34" charset="0"/>
              </a:rPr>
            </a:br>
            <a:endParaRPr lang="de-DE" sz="1400" dirty="0">
              <a:latin typeface="Verdana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Verdana" pitchFamily="34" charset="0"/>
                <a:cs typeface="Arial" pitchFamily="34" charset="0"/>
              </a:rPr>
              <a:t>DR.-ING.</a:t>
            </a:r>
            <a:r>
              <a:rPr lang="de-DE" sz="1400" baseline="0" dirty="0">
                <a:latin typeface="Verdana" pitchFamily="34" charset="0"/>
                <a:cs typeface="Arial" pitchFamily="34" charset="0"/>
              </a:rPr>
              <a:t> </a:t>
            </a:r>
            <a:r>
              <a:rPr lang="de-DE" sz="1400" baseline="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ST</a:t>
            </a:r>
            <a:r>
              <a:rPr lang="de-DE" sz="1400" baseline="0" dirty="0">
                <a:latin typeface="Verdana" pitchFamily="34" charset="0"/>
                <a:cs typeface="Arial" pitchFamily="34" charset="0"/>
              </a:rPr>
              <a:t>.FORSTER GmbH  </a:t>
            </a:r>
            <a:r>
              <a:rPr lang="de-DE" sz="1400" i="1" baseline="0" dirty="0">
                <a:latin typeface="Verdana" pitchFamily="34" charset="0"/>
                <a:cs typeface="Arial" pitchFamily="34" charset="0"/>
              </a:rPr>
              <a:t>Partner für Unternehmensentwicklung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	 </a:t>
            </a:r>
            <a:endParaRPr lang="de-DE" sz="1400" i="1" dirty="0">
              <a:latin typeface="Verdana" pitchFamily="34" charset="0"/>
              <a:cs typeface="+mn-cs"/>
            </a:endParaRPr>
          </a:p>
        </p:txBody>
      </p:sp>
      <p:sp>
        <p:nvSpPr>
          <p:cNvPr id="5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7500" y="6392863"/>
            <a:ext cx="8866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8048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accent5"/>
                </a:solidFill>
                <a:latin typeface="Verdana" pitchFamily="34" charset="0"/>
                <a:cs typeface="+mn-cs"/>
              </a:rPr>
              <a:t>Diese Unterlage ist ausschließlich für Mitarbeiter unseres Klienten bestimmt. Jede Form der Verteilung, Zitierung und Vervielfältigung zum Zwecke der Weitergabe an Dritte ist nur mit vorheriger schriftlicher Genehmigung  gestattet.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7485" y="3886200"/>
            <a:ext cx="6934200" cy="8929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72480" y="2753925"/>
            <a:ext cx="9361040" cy="76508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2" name="Grafik 9" descr="Logo_FHL_prin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549275"/>
            <a:ext cx="2625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Logo_FHL_pr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063" y="6308725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535A-2B9B-40AF-8EE4-3465D06F83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Logo_FHL_pr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063" y="6408738"/>
            <a:ext cx="12144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A33E-EAA0-4A54-8861-C997CFDBCD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Logo_FHL_pr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063" y="6308725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019C-0390-4BDB-913E-A711A65D66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32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1F3-C3BF-4737-B1BA-5E1BDAD46E4D}" type="datetimeFigureOut">
              <a:rPr lang="de-DE" smtClean="0"/>
              <a:t>17.06.20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F6ED-87AA-471A-8B89-4F0B6EEB9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4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1F3-C3BF-4737-B1BA-5E1BDAD46E4D}" type="datetimeFigureOut">
              <a:rPr lang="de-DE" smtClean="0"/>
              <a:t>17.06.20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F6ED-87AA-471A-8B89-4F0B6EEB9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6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ckblatt 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7500" y="5049838"/>
            <a:ext cx="904557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i="1" dirty="0">
                <a:latin typeface="Verdana" pitchFamily="34" charset="0"/>
                <a:cs typeface="+mn-cs"/>
              </a:rPr>
              <a:t>Ihre Ansprechpartner:  </a:t>
            </a:r>
            <a:r>
              <a:rPr lang="de-DE" sz="1400" b="1" dirty="0">
                <a:latin typeface="Verdana" pitchFamily="34" charset="0"/>
                <a:cs typeface="+mn-cs"/>
              </a:rPr>
              <a:t>Dr.-Ing. Stephan Forster</a:t>
            </a:r>
            <a:br>
              <a:rPr lang="de-DE" sz="1400" i="1" dirty="0">
                <a:latin typeface="+mn-lt"/>
                <a:cs typeface="+mn-cs"/>
              </a:rPr>
            </a:br>
            <a:r>
              <a:rPr lang="de-DE" sz="1400" i="1" dirty="0">
                <a:latin typeface="+mn-lt"/>
                <a:cs typeface="+mn-cs"/>
              </a:rPr>
              <a:t>		       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Panoramastr. 1 •</a:t>
            </a:r>
            <a:r>
              <a:rPr lang="de-DE" sz="1400" b="1" dirty="0">
                <a:latin typeface="Verdana" pitchFamily="34" charset="0"/>
                <a:cs typeface="Arial" pitchFamily="34" charset="0"/>
              </a:rPr>
              <a:t>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D-67271 Battenberg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Verdana" pitchFamily="34" charset="0"/>
                <a:cs typeface="Arial" pitchFamily="34" charset="0"/>
              </a:rPr>
              <a:t>		     Tel: +49 6359 205016 • </a:t>
            </a:r>
            <a:r>
              <a:rPr lang="de-DE" sz="1400" dirty="0" err="1">
                <a:latin typeface="Verdana" pitchFamily="34" charset="0"/>
                <a:cs typeface="Arial" pitchFamily="34" charset="0"/>
              </a:rPr>
              <a:t>sf@stforster.de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 • </a:t>
            </a:r>
            <a:r>
              <a:rPr lang="de-DE" sz="1400" dirty="0" err="1">
                <a:latin typeface="Verdana" pitchFamily="34" charset="0"/>
                <a:cs typeface="Arial" pitchFamily="34" charset="0"/>
              </a:rPr>
              <a:t>www.stforster.de</a:t>
            </a:r>
            <a:br>
              <a:rPr lang="de-DE" sz="1400" dirty="0">
                <a:latin typeface="Verdana" pitchFamily="34" charset="0"/>
                <a:cs typeface="Arial" pitchFamily="34" charset="0"/>
              </a:rPr>
            </a:br>
            <a:endParaRPr lang="de-DE" sz="1400" dirty="0">
              <a:latin typeface="Verdana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Verdana" pitchFamily="34" charset="0"/>
                <a:cs typeface="Arial" pitchFamily="34" charset="0"/>
              </a:rPr>
              <a:t>DR.-ING.</a:t>
            </a:r>
            <a:r>
              <a:rPr lang="de-DE" sz="1400" baseline="0" dirty="0">
                <a:latin typeface="Verdana" pitchFamily="34" charset="0"/>
                <a:cs typeface="Arial" pitchFamily="34" charset="0"/>
              </a:rPr>
              <a:t> ST.FORSTER GmbH  </a:t>
            </a:r>
            <a:r>
              <a:rPr lang="de-DE" sz="1400" i="1" baseline="0" dirty="0">
                <a:latin typeface="Verdana" pitchFamily="34" charset="0"/>
                <a:cs typeface="Arial" pitchFamily="34" charset="0"/>
              </a:rPr>
              <a:t>Partner für Unternehmensentwicklung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	 </a:t>
            </a:r>
            <a:endParaRPr lang="de-DE" sz="1400" i="1" dirty="0">
              <a:latin typeface="Verdana" pitchFamily="34" charset="0"/>
              <a:cs typeface="+mn-cs"/>
            </a:endParaRPr>
          </a:p>
        </p:txBody>
      </p:sp>
      <p:sp>
        <p:nvSpPr>
          <p:cNvPr id="5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7500" y="6392863"/>
            <a:ext cx="8866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8048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accent5"/>
                </a:solidFill>
                <a:latin typeface="Verdana" pitchFamily="34" charset="0"/>
                <a:cs typeface="+mn-cs"/>
              </a:rPr>
              <a:t>Diese Unterlage ist ausschließlich für Mitarbeiter unseres Klienten bestimmt. Jede Form der Verteilung, Zitierung und Vervielfältigung zum Zwecke der Weitergabe an Dritte ist nur mit vorheriger schriftlicher Genehmigung  gestattet.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7485" y="3886200"/>
            <a:ext cx="6934200" cy="8929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72480" y="2753925"/>
            <a:ext cx="9361040" cy="76508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6609184" y="476672"/>
            <a:ext cx="3024336" cy="720080"/>
            <a:chOff x="6609184" y="476672"/>
            <a:chExt cx="3024336" cy="720080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6609184" y="476672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i="1" dirty="0">
                  <a:solidFill>
                    <a:srgbClr val="C00000"/>
                  </a:solidFill>
                  <a:latin typeface="Verdana" pitchFamily="34" charset="0"/>
                </a:rPr>
                <a:t>ST</a:t>
              </a:r>
              <a:r>
                <a:rPr lang="de-DE" sz="3200" b="1" i="1" dirty="0">
                  <a:latin typeface="Verdana" pitchFamily="34" charset="0"/>
                </a:rPr>
                <a:t>FORSTER</a:t>
              </a:r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609184" y="942836"/>
              <a:ext cx="286610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50" i="1" baseline="0" dirty="0">
                  <a:latin typeface="Verdana" pitchFamily="34" charset="0"/>
                  <a:cs typeface="Arial" pitchFamily="34" charset="0"/>
                </a:rPr>
                <a:t>Partner für Unternehmensentwicklung</a:t>
              </a:r>
              <a:endParaRPr lang="de-DE" sz="1050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ckblatt W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7500" y="5049838"/>
            <a:ext cx="90455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i="1" dirty="0">
                <a:latin typeface="Verdana" pitchFamily="34" charset="0"/>
                <a:cs typeface="+mn-cs"/>
              </a:rPr>
              <a:t>Ihre Ansprechpartner:  </a:t>
            </a:r>
            <a:r>
              <a:rPr lang="de-DE" sz="1400" b="1" dirty="0">
                <a:latin typeface="Verdana" pitchFamily="34" charset="0"/>
                <a:cs typeface="+mn-cs"/>
              </a:rPr>
              <a:t>Wolf Liebich</a:t>
            </a:r>
            <a:br>
              <a:rPr lang="de-DE" sz="1400" dirty="0">
                <a:latin typeface="Verdana" pitchFamily="34" charset="0"/>
                <a:cs typeface="Arial" pitchFamily="34" charset="0"/>
              </a:rPr>
            </a:br>
            <a:r>
              <a:rPr lang="de-DE" sz="1400" dirty="0">
                <a:latin typeface="Verdana" pitchFamily="34" charset="0"/>
                <a:cs typeface="Arial" pitchFamily="34" charset="0"/>
              </a:rPr>
              <a:t>		     </a:t>
            </a:r>
            <a:r>
              <a:rPr lang="de-DE" sz="1400" dirty="0" err="1">
                <a:latin typeface="Verdana" pitchFamily="34" charset="0"/>
                <a:cs typeface="+mn-cs"/>
              </a:rPr>
              <a:t>Heimstr</a:t>
            </a:r>
            <a:r>
              <a:rPr lang="de-DE" sz="1400" dirty="0">
                <a:latin typeface="Verdana" pitchFamily="34" charset="0"/>
                <a:cs typeface="+mn-cs"/>
              </a:rPr>
              <a:t>. 2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• </a:t>
            </a:r>
            <a:r>
              <a:rPr lang="de-DE" sz="1400" dirty="0">
                <a:latin typeface="Verdana" pitchFamily="34" charset="0"/>
                <a:cs typeface="+mn-cs"/>
              </a:rPr>
              <a:t>D-76530 Baden-Baden</a:t>
            </a:r>
            <a:br>
              <a:rPr lang="de-DE" sz="1400" dirty="0">
                <a:latin typeface="Verdana" pitchFamily="34" charset="0"/>
                <a:cs typeface="+mn-cs"/>
              </a:rPr>
            </a:br>
            <a:r>
              <a:rPr lang="de-DE" sz="1400" dirty="0">
                <a:latin typeface="Verdana" pitchFamily="34" charset="0"/>
                <a:cs typeface="+mn-cs"/>
              </a:rPr>
              <a:t>		     Tel: + 49 171 6868340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•</a:t>
            </a:r>
            <a:r>
              <a:rPr lang="de-DE" sz="1400" dirty="0">
                <a:latin typeface="Verdana" pitchFamily="34" charset="0"/>
                <a:cs typeface="+mn-cs"/>
              </a:rPr>
              <a:t> </a:t>
            </a:r>
            <a:r>
              <a:rPr lang="de-DE" sz="1400" dirty="0" err="1">
                <a:latin typeface="Verdana" pitchFamily="34" charset="0"/>
                <a:cs typeface="+mn-cs"/>
              </a:rPr>
              <a:t>wolf.liebich@fl-k.de</a:t>
            </a:r>
            <a:r>
              <a:rPr lang="de-DE" sz="1400" dirty="0">
                <a:latin typeface="Verdana" pitchFamily="34" charset="0"/>
                <a:cs typeface="+mn-cs"/>
              </a:rPr>
              <a:t> 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• www.FL-K.de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Verdana" pitchFamily="34" charset="0"/>
                <a:cs typeface="Arial" pitchFamily="34" charset="0"/>
              </a:rPr>
              <a:t>		   </a:t>
            </a:r>
            <a:br>
              <a:rPr lang="de-DE" sz="1400" dirty="0">
                <a:latin typeface="Verdana" pitchFamily="34" charset="0"/>
                <a:cs typeface="Arial" pitchFamily="34" charset="0"/>
              </a:rPr>
            </a:br>
            <a:r>
              <a:rPr lang="de-DE" sz="1400" dirty="0">
                <a:latin typeface="Verdana" pitchFamily="34" charset="0"/>
                <a:cs typeface="Arial" pitchFamily="34" charset="0"/>
              </a:rPr>
              <a:t>		     </a:t>
            </a:r>
            <a:r>
              <a:rPr lang="de-DE" sz="1400" b="1" dirty="0">
                <a:latin typeface="Verdana" pitchFamily="34" charset="0"/>
                <a:cs typeface="Arial" pitchFamily="34" charset="0"/>
              </a:rPr>
              <a:t>Dr. Stephan Forster</a:t>
            </a:r>
            <a:r>
              <a:rPr lang="de-DE" sz="1400" dirty="0">
                <a:latin typeface="Verdana" pitchFamily="34" charset="0"/>
                <a:cs typeface="Arial" pitchFamily="34" charset="0"/>
              </a:rPr>
              <a:t> • </a:t>
            </a:r>
            <a:r>
              <a:rPr lang="de-DE" sz="1400" b="1" dirty="0">
                <a:latin typeface="Verdana" pitchFamily="34" charset="0"/>
                <a:cs typeface="Arial" pitchFamily="34" charset="0"/>
              </a:rPr>
              <a:t>Kollegen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Verdana" pitchFamily="34" charset="0"/>
                <a:cs typeface="Arial" pitchFamily="34" charset="0"/>
              </a:rPr>
              <a:t>    </a:t>
            </a:r>
            <a:endParaRPr lang="de-DE" sz="1400" dirty="0">
              <a:latin typeface="Verdana" pitchFamily="34" charset="0"/>
              <a:cs typeface="+mn-cs"/>
            </a:endParaRPr>
          </a:p>
        </p:txBody>
      </p:sp>
      <p:sp>
        <p:nvSpPr>
          <p:cNvPr id="5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7500" y="6392863"/>
            <a:ext cx="8866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8048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accent5"/>
                </a:solidFill>
                <a:latin typeface="Verdana" pitchFamily="34" charset="0"/>
                <a:cs typeface="+mn-cs"/>
              </a:rPr>
              <a:t>Diese Unterlage ist ausschließlich für Mitarbeiter unseres Klienten bestimmt. Jede Form der Verteilung, Zitierung und Vervielfältigung zum Zwecke der Weitergabe an Dritte ist nur mit vorheriger schriftlicher Genehmigung  gestattet.</a:t>
            </a:r>
          </a:p>
        </p:txBody>
      </p:sp>
      <p:pic>
        <p:nvPicPr>
          <p:cNvPr id="6" name="Grafik 9" descr="Logo_FHL_prin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549275"/>
            <a:ext cx="2625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7485" y="3886200"/>
            <a:ext cx="6934200" cy="8929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72480" y="2753925"/>
            <a:ext cx="9361040" cy="76508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 FHL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 descr="Logo_FHL_pr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663" y="139700"/>
            <a:ext cx="166528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 userDrawn="1"/>
        </p:nvCxnSpPr>
        <p:spPr>
          <a:xfrm>
            <a:off x="273050" y="549275"/>
            <a:ext cx="9359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79" y="1628800"/>
            <a:ext cx="9360471" cy="4680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2480" y="188913"/>
            <a:ext cx="5984875" cy="269875"/>
          </a:xfrm>
        </p:spPr>
        <p:txBody>
          <a:bodyPr>
            <a:noAutofit/>
          </a:bodyPr>
          <a:lstStyle>
            <a:lvl1pPr>
              <a:buNone/>
              <a:defRPr sz="1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319D-958B-40C5-984B-DCD76B3471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 FHL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273050" y="549275"/>
            <a:ext cx="9359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79" y="1493838"/>
            <a:ext cx="9360471" cy="4680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2480" y="188913"/>
            <a:ext cx="5984875" cy="269875"/>
          </a:xfrm>
        </p:spPr>
        <p:txBody>
          <a:bodyPr>
            <a:noAutofit/>
          </a:bodyPr>
          <a:lstStyle>
            <a:lvl1pPr>
              <a:buNone/>
              <a:defRPr sz="1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319D-958B-40C5-984B-DCD76B3471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7545288" y="159023"/>
            <a:ext cx="2193229" cy="514398"/>
            <a:chOff x="7545288" y="159023"/>
            <a:chExt cx="2193229" cy="514398"/>
          </a:xfrm>
        </p:grpSpPr>
        <p:sp>
          <p:nvSpPr>
            <p:cNvPr id="4" name="Textfeld 3"/>
            <p:cNvSpPr txBox="1"/>
            <p:nvPr userDrawn="1"/>
          </p:nvSpPr>
          <p:spPr>
            <a:xfrm>
              <a:off x="7545288" y="159023"/>
              <a:ext cx="2193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i="1" dirty="0">
                  <a:solidFill>
                    <a:srgbClr val="C00000"/>
                  </a:solidFill>
                  <a:latin typeface="Verdana" pitchFamily="34" charset="0"/>
                </a:rPr>
                <a:t>ST</a:t>
              </a:r>
              <a:r>
                <a:rPr lang="de-DE" sz="2400" b="1" i="1" dirty="0">
                  <a:latin typeface="Verdana" pitchFamily="34" charset="0"/>
                </a:rPr>
                <a:t>FORSTER</a:t>
              </a:r>
            </a:p>
          </p:txBody>
        </p:sp>
        <p:sp>
          <p:nvSpPr>
            <p:cNvPr id="13" name="Textfeld 12"/>
            <p:cNvSpPr txBox="1"/>
            <p:nvPr userDrawn="1"/>
          </p:nvSpPr>
          <p:spPr>
            <a:xfrm>
              <a:off x="7545288" y="495368"/>
              <a:ext cx="2154757" cy="178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i="1" dirty="0">
                  <a:latin typeface="Verdana" pitchFamily="34" charset="0"/>
                </a:rPr>
                <a:t>Partner für Unternehmensentwicklung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 FHL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 descr="Logo_FHL_pr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663" y="139700"/>
            <a:ext cx="166528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 userDrawn="1"/>
        </p:nvCxnSpPr>
        <p:spPr>
          <a:xfrm>
            <a:off x="273050" y="549275"/>
            <a:ext cx="9359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79" y="1628800"/>
            <a:ext cx="9360471" cy="4680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2480" y="188913"/>
            <a:ext cx="5984875" cy="269875"/>
          </a:xfrm>
        </p:spPr>
        <p:txBody>
          <a:bodyPr>
            <a:noAutofit/>
          </a:bodyPr>
          <a:lstStyle>
            <a:lvl1pPr>
              <a:buNone/>
              <a:defRPr sz="1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319D-958B-40C5-984B-DCD76B3471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 Kunden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273050" y="549275"/>
            <a:ext cx="9359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9" descr="Logo_FHL_pr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0" y="639921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79" y="1628800"/>
            <a:ext cx="9360471" cy="4680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2480" y="188913"/>
            <a:ext cx="5984875" cy="269875"/>
          </a:xfrm>
        </p:spPr>
        <p:txBody>
          <a:bodyPr>
            <a:noAutofit/>
          </a:bodyPr>
          <a:lstStyle>
            <a:lvl1pPr>
              <a:buNone/>
              <a:defRPr sz="1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6688-3539-4C67-A543-60212FE4BB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544" y="145525"/>
            <a:ext cx="1307976" cy="34074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 Kunden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273050" y="549275"/>
            <a:ext cx="9359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79" y="1628800"/>
            <a:ext cx="9360471" cy="4680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2480" y="188913"/>
            <a:ext cx="5984875" cy="269875"/>
          </a:xfrm>
        </p:spPr>
        <p:txBody>
          <a:bodyPr>
            <a:noAutofit/>
          </a:bodyPr>
          <a:lstStyle>
            <a:lvl1pPr>
              <a:buNone/>
              <a:defRPr sz="1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6688-3539-4C67-A543-60212FE4BB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544" y="145525"/>
            <a:ext cx="1307976" cy="340749"/>
          </a:xfrm>
          <a:prstGeom prst="rect">
            <a:avLst/>
          </a:prstGeom>
        </p:spPr>
      </p:pic>
      <p:grpSp>
        <p:nvGrpSpPr>
          <p:cNvPr id="12" name="Gruppierung 11"/>
          <p:cNvGrpSpPr/>
          <p:nvPr userDrawn="1"/>
        </p:nvGrpSpPr>
        <p:grpSpPr>
          <a:xfrm>
            <a:off x="8517382" y="6309320"/>
            <a:ext cx="1188146" cy="327521"/>
            <a:chOff x="7545288" y="159023"/>
            <a:chExt cx="1188146" cy="327521"/>
          </a:xfrm>
        </p:grpSpPr>
        <p:sp>
          <p:nvSpPr>
            <p:cNvPr id="13" name="Textfeld 12"/>
            <p:cNvSpPr txBox="1"/>
            <p:nvPr userDrawn="1"/>
          </p:nvSpPr>
          <p:spPr>
            <a:xfrm>
              <a:off x="7545288" y="159023"/>
              <a:ext cx="1188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i="1" dirty="0">
                  <a:solidFill>
                    <a:srgbClr val="C00000"/>
                  </a:solidFill>
                  <a:latin typeface="Verdana" pitchFamily="34" charset="0"/>
                </a:rPr>
                <a:t>ST</a:t>
              </a:r>
              <a:r>
                <a:rPr lang="de-DE" sz="1200" b="1" i="1" dirty="0">
                  <a:latin typeface="Verdana" pitchFamily="34" charset="0"/>
                </a:rPr>
                <a:t>FORSTER</a:t>
              </a:r>
            </a:p>
          </p:txBody>
        </p:sp>
        <p:sp>
          <p:nvSpPr>
            <p:cNvPr id="15" name="Textfeld 14"/>
            <p:cNvSpPr txBox="1"/>
            <p:nvPr userDrawn="1"/>
          </p:nvSpPr>
          <p:spPr>
            <a:xfrm>
              <a:off x="7548455" y="332656"/>
              <a:ext cx="116570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" i="1" dirty="0">
                  <a:latin typeface="Verdana" pitchFamily="34" charset="0"/>
                </a:rPr>
                <a:t>Partner für Unternehmensentwicklung</a:t>
              </a:r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Logo_FHL_pr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063" y="6308725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E3DD-DA44-48B2-90F1-1B0B37DA11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273050" y="728663"/>
            <a:ext cx="9359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73050" y="1628775"/>
            <a:ext cx="93599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95675" y="6443663"/>
            <a:ext cx="3032125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73050" y="6443663"/>
            <a:ext cx="1008063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224ABDF-DB54-4A63-BB72-18B8CEF809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 rot="16200000">
            <a:off x="7690644" y="4093369"/>
            <a:ext cx="41846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2"/>
                </a:solidFill>
                <a:latin typeface="+mn-lt"/>
                <a:cs typeface="+mn-cs"/>
              </a:rPr>
              <a:t>Copyright FL-K    Nr. SF  2020 07 Doping für den Vertrieb  </a:t>
            </a:r>
            <a:endParaRPr lang="de-DE" sz="1000" dirty="0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2"/>
          </p:nvPr>
        </p:nvSpPr>
        <p:spPr>
          <a:xfrm>
            <a:off x="1381125" y="6443663"/>
            <a:ext cx="1141413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1000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67F5448-7E5B-473C-A6E4-CF480BA4472B}" type="datetimeFigureOut">
              <a:rPr lang="de-DE"/>
              <a:pPr>
                <a:defRPr/>
              </a:pPr>
              <a:t>17.06.20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51" r:id="rId2"/>
    <p:sldLayoutId id="2147483844" r:id="rId3"/>
    <p:sldLayoutId id="2147483845" r:id="rId4"/>
    <p:sldLayoutId id="2147483852" r:id="rId5"/>
    <p:sldLayoutId id="2147483853" r:id="rId6"/>
    <p:sldLayoutId id="2147483846" r:id="rId7"/>
    <p:sldLayoutId id="2147483854" r:id="rId8"/>
    <p:sldLayoutId id="2147483847" r:id="rId9"/>
    <p:sldLayoutId id="2147483848" r:id="rId10"/>
    <p:sldLayoutId id="2147483849" r:id="rId11"/>
    <p:sldLayoutId id="2147483850" r:id="rId12"/>
    <p:sldLayoutId id="2147483856" r:id="rId13"/>
    <p:sldLayoutId id="2147483857" r:id="rId14"/>
    <p:sldLayoutId id="2147483858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rial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 </a:t>
            </a:r>
            <a:r>
              <a:rPr lang="de-DE" i="1" dirty="0"/>
              <a:t>on </a:t>
            </a:r>
            <a:r>
              <a:rPr lang="de-DE" i="1" dirty="0" err="1"/>
              <a:t>the</a:t>
            </a:r>
            <a:r>
              <a:rPr lang="de-DE" i="1" dirty="0"/>
              <a:t> Job - </a:t>
            </a:r>
            <a:r>
              <a:rPr lang="de-DE" dirty="0"/>
              <a:t>Online Trainingsprogramm</a:t>
            </a:r>
          </a:p>
          <a:p>
            <a:r>
              <a:rPr lang="de-DE" b="1" dirty="0"/>
              <a:t>zum Digital </a:t>
            </a:r>
            <a:r>
              <a:rPr lang="de-DE" b="1" dirty="0" err="1"/>
              <a:t>Selling</a:t>
            </a:r>
            <a:endParaRPr lang="de-D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Doping für </a:t>
            </a:r>
            <a:r>
              <a:rPr lang="de-DE" dirty="0"/>
              <a:t>Ihren</a:t>
            </a:r>
            <a:r>
              <a:rPr lang="de-DE" b="1" dirty="0"/>
              <a:t> Vertrieb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32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nhaltsplatzhalter 1"/>
          <p:cNvSpPr>
            <a:spLocks noGrp="1"/>
          </p:cNvSpPr>
          <p:nvPr>
            <p:ph idx="1"/>
          </p:nvPr>
        </p:nvSpPr>
        <p:spPr>
          <a:xfrm>
            <a:off x="273050" y="3429595"/>
            <a:ext cx="9359900" cy="2924730"/>
          </a:xfrm>
        </p:spPr>
        <p:txBody>
          <a:bodyPr/>
          <a:lstStyle/>
          <a:p>
            <a:pPr eaLnBrk="1" hangingPunct="1"/>
            <a:r>
              <a:rPr lang="de-DE" dirty="0"/>
              <a:t>Geb. 1958</a:t>
            </a:r>
          </a:p>
          <a:p>
            <a:pPr eaLnBrk="1" hangingPunct="1"/>
            <a:r>
              <a:rPr lang="de-DE" dirty="0"/>
              <a:t>Dr.-Ing. Maschinenbau/Automatisierungstechnik</a:t>
            </a:r>
          </a:p>
          <a:p>
            <a:pPr eaLnBrk="1" hangingPunct="1"/>
            <a:r>
              <a:rPr lang="de-DE" dirty="0"/>
              <a:t>8 Jahre Führungskraft in Forschung und Entwicklung</a:t>
            </a:r>
            <a:br>
              <a:rPr lang="de-DE" dirty="0"/>
            </a:br>
            <a:r>
              <a:rPr lang="de-DE" dirty="0"/>
              <a:t>Fraunhofer-Gesellschaft</a:t>
            </a:r>
          </a:p>
          <a:p>
            <a:pPr eaLnBrk="1" hangingPunct="1"/>
            <a:r>
              <a:rPr lang="de-DE" dirty="0"/>
              <a:t>4 Jahre Senior Manager internationale Unternehmensberatung (AT </a:t>
            </a:r>
            <a:r>
              <a:rPr lang="de-DE" dirty="0" err="1"/>
              <a:t>Kearney</a:t>
            </a:r>
            <a:r>
              <a:rPr lang="de-DE" dirty="0"/>
              <a:t>)</a:t>
            </a:r>
          </a:p>
          <a:p>
            <a:pPr eaLnBrk="1" hangingPunct="1"/>
            <a:r>
              <a:rPr lang="de-DE" dirty="0"/>
              <a:t>5 Jahre Geschäftsführender Gesellschafter e-Business für Automatisierungstechnik(</a:t>
            </a:r>
            <a:r>
              <a:rPr lang="de-DE" dirty="0" err="1"/>
              <a:t>BtoB</a:t>
            </a:r>
            <a:r>
              <a:rPr lang="de-DE" dirty="0"/>
              <a:t>) ; Start-</a:t>
            </a:r>
            <a:r>
              <a:rPr lang="de-DE" dirty="0" err="1"/>
              <a:t>up</a:t>
            </a:r>
            <a:r>
              <a:rPr lang="de-DE" dirty="0"/>
              <a:t>-Management und Verkauf</a:t>
            </a:r>
          </a:p>
          <a:p>
            <a:pPr eaLnBrk="1" hangingPunct="1"/>
            <a:r>
              <a:rPr lang="de-DE" dirty="0"/>
              <a:t>2005 Unternehmensentwickler mit Schwerpunkt</a:t>
            </a:r>
            <a:br>
              <a:rPr lang="de-DE" dirty="0"/>
            </a:br>
            <a:r>
              <a:rPr lang="de-DE" dirty="0"/>
              <a:t>   Strategische Ausrichtung – Produktentstehung – operationale Spitzenleistung</a:t>
            </a:r>
          </a:p>
          <a:p>
            <a:pPr eaLnBrk="1" hangingPunct="1"/>
            <a:r>
              <a:rPr lang="de-DE" dirty="0"/>
              <a:t>Seit 1.07.2010 Gründungsmitglied</a:t>
            </a:r>
          </a:p>
        </p:txBody>
      </p:sp>
      <p:sp>
        <p:nvSpPr>
          <p:cNvPr id="27651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73050" y="188913"/>
            <a:ext cx="5984875" cy="269875"/>
          </a:xfrm>
        </p:spPr>
        <p:txBody>
          <a:bodyPr/>
          <a:lstStyle/>
          <a:p>
            <a:pPr eaLnBrk="1" hangingPunct="1"/>
            <a:r>
              <a:rPr lang="de-DE"/>
              <a:t>Unsere Schlüsselspieler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25AC32-920C-48FC-BF29-17B93261E20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Dr. Stephan Forster</a:t>
            </a:r>
            <a:br>
              <a:rPr lang="de-DE" dirty="0"/>
            </a:br>
            <a:endParaRPr lang="de-DE" dirty="0"/>
          </a:p>
        </p:txBody>
      </p:sp>
      <p:pic>
        <p:nvPicPr>
          <p:cNvPr id="55298" name="A172D357-4B9A-400D-A27D-D4E85DA81633" descr="BBA2A0A8-DF3B-45C7-B0BB-012D670708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325" y="818711"/>
            <a:ext cx="1741553" cy="26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D906CB3-0E23-F348-9CB9-F65504C04030}"/>
              </a:ext>
            </a:extLst>
          </p:cNvPr>
          <p:cNvSpPr/>
          <p:nvPr/>
        </p:nvSpPr>
        <p:spPr>
          <a:xfrm>
            <a:off x="47965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8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z="1463" dirty="0"/>
              <a:t>Die Wirkung und die Wirkmechanismen des Verkäufers sind anders</a:t>
            </a:r>
          </a:p>
          <a:p>
            <a:pPr lvl="0"/>
            <a:r>
              <a:rPr lang="de-DE" sz="1463" dirty="0"/>
              <a:t>Die Signale des Gesprächspartners sind nur eingeschränkt zu erkennen</a:t>
            </a:r>
          </a:p>
          <a:p>
            <a:pPr lvl="0"/>
            <a:r>
              <a:rPr lang="de-DE" sz="1463" dirty="0"/>
              <a:t>Online Verkaufsgespräche benötigen eine andere Vorbereitung</a:t>
            </a:r>
          </a:p>
          <a:p>
            <a:pPr lvl="0"/>
            <a:r>
              <a:rPr lang="de-DE" sz="1463" dirty="0"/>
              <a:t>Der Umgang mit der Technik muss beherrscht werden</a:t>
            </a:r>
          </a:p>
          <a:p>
            <a:r>
              <a:rPr lang="de-DE" sz="1463" dirty="0"/>
              <a:t>Die Dramaturgie des Verkaufsgesprächs muss geplant sein</a:t>
            </a:r>
          </a:p>
          <a:p>
            <a:pPr lvl="0"/>
            <a:endParaRPr lang="de-DE" sz="1463" dirty="0"/>
          </a:p>
          <a:p>
            <a:pPr lvl="0"/>
            <a:endParaRPr lang="de-DE" sz="1463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C7ABA3-E99B-104A-AD26-2C26DE3A9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275" dirty="0"/>
              <a:t>Die ONLINE Verkaufssituation</a:t>
            </a:r>
          </a:p>
        </p:txBody>
      </p:sp>
    </p:spTree>
    <p:extLst>
      <p:ext uri="{BB962C8B-B14F-4D97-AF65-F5344CB8AC3E}">
        <p14:creationId xmlns:p14="http://schemas.microsoft.com/office/powerpoint/2010/main" val="89056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463" dirty="0"/>
              <a:t>Sie nehmen zu uns Kontakt auf, erhalten eine Checkliste zur Vorbereitung eines Kundengesprächs, wir vereinbaren einen Termin für ein Online Training (Dauer: ca. 2h),</a:t>
            </a:r>
          </a:p>
          <a:p>
            <a:pPr marL="0" indent="0">
              <a:buNone/>
            </a:pPr>
            <a:endParaRPr lang="de-DE" sz="1463" dirty="0"/>
          </a:p>
          <a:p>
            <a:r>
              <a:rPr lang="de-DE" sz="1463" dirty="0"/>
              <a:t>wir spielen das Kundengespräch durch, werten das gemeinsam aus und sie erhalten Tipps wie Sie ihr Gespräch wirkungsvoller gestalten können und üben das.                                                                                        </a:t>
            </a:r>
          </a:p>
          <a:p>
            <a:pPr marL="0" indent="0">
              <a:buNone/>
            </a:pPr>
            <a:r>
              <a:rPr lang="de-DE" sz="1463" dirty="0"/>
              <a:t>                                                                                                            </a:t>
            </a:r>
            <a:r>
              <a:rPr lang="de-DE" sz="1463" b="1" dirty="0"/>
              <a:t>Preis: € 500,00</a:t>
            </a:r>
          </a:p>
          <a:p>
            <a:pPr marL="0" indent="0">
              <a:buNone/>
            </a:pPr>
            <a:endParaRPr lang="de-DE" sz="1463" dirty="0"/>
          </a:p>
          <a:p>
            <a:r>
              <a:rPr lang="de-DE" sz="1463" dirty="0"/>
              <a:t>Eine weitere Sequenz ist zum Vertiefen oder Üben eines neuen Verkaufsgesprächs jederzeit buchbar   (2h)  </a:t>
            </a:r>
          </a:p>
          <a:p>
            <a:pPr marL="0" indent="0">
              <a:buNone/>
            </a:pPr>
            <a:r>
              <a:rPr lang="de-DE" sz="1463" dirty="0"/>
              <a:t>                                                                                                            </a:t>
            </a:r>
            <a:r>
              <a:rPr lang="de-DE" sz="1463" b="1" dirty="0"/>
              <a:t>Preis: € 400,00</a:t>
            </a:r>
            <a:endParaRPr lang="de-DE" sz="1463" dirty="0"/>
          </a:p>
          <a:p>
            <a:endParaRPr lang="de-DE" sz="1950" dirty="0"/>
          </a:p>
          <a:p>
            <a:endParaRPr lang="de-DE" sz="195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49EE66-A08B-C245-8283-2614FCFE4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Basic I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600" dirty="0"/>
              <a:t> Basic I - für einzelne Verkäufer</a:t>
            </a:r>
          </a:p>
        </p:txBody>
      </p:sp>
    </p:spTree>
    <p:extLst>
      <p:ext uri="{BB962C8B-B14F-4D97-AF65-F5344CB8AC3E}">
        <p14:creationId xmlns:p14="http://schemas.microsoft.com/office/powerpoint/2010/main" val="138270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Dies besteht aus 4  Trainingseinheiten (TE) á 2h.   </a:t>
            </a:r>
          </a:p>
          <a:p>
            <a:pPr marL="0" indent="0">
              <a:buNone/>
            </a:pPr>
            <a:r>
              <a:rPr lang="de-DE" dirty="0"/>
              <a:t>                                                                                                                                                       </a:t>
            </a:r>
            <a:r>
              <a:rPr lang="de-DE" b="1" dirty="0"/>
              <a:t>Preis: € 1.800,00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Erste TE: </a:t>
            </a:r>
            <a:br>
              <a:rPr lang="de-DE" b="1" dirty="0"/>
            </a:br>
            <a:endParaRPr lang="de-DE" dirty="0"/>
          </a:p>
          <a:p>
            <a:r>
              <a:rPr lang="de-DE" dirty="0"/>
              <a:t>Kennenlernen, wie wirke ich, wie bereite ich ein Gespräch vor, wie setze ich die Technik ein,</a:t>
            </a:r>
          </a:p>
          <a:p>
            <a:r>
              <a:rPr lang="de-DE" dirty="0"/>
              <a:t>was für Möglichkeiten der Gestaltung habe ich, wie muss das Umfeld gestaltet sein etc.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Zweite TE:</a:t>
            </a:r>
            <a:br>
              <a:rPr lang="de-DE" b="1" dirty="0"/>
            </a:br>
            <a:endParaRPr lang="de-DE" dirty="0"/>
          </a:p>
          <a:p>
            <a:r>
              <a:rPr lang="de-DE" dirty="0"/>
              <a:t>Elevator Pitch – ich stelle mich und meine Firma vor</a:t>
            </a:r>
          </a:p>
          <a:p>
            <a:r>
              <a:rPr lang="de-DE" dirty="0"/>
              <a:t>Wie eröffne ich das Gespräch, wie hole ich den Kunden ab?</a:t>
            </a:r>
          </a:p>
          <a:p>
            <a:r>
              <a:rPr lang="de-DE" dirty="0"/>
              <a:t>Sprache und Stimme</a:t>
            </a:r>
          </a:p>
          <a:p>
            <a:r>
              <a:rPr lang="de-DE" dirty="0"/>
              <a:t>Welche Mittel setze ich ein – Folien, Videoclips etc.</a:t>
            </a:r>
          </a:p>
          <a:p>
            <a:r>
              <a:rPr lang="de-DE" dirty="0"/>
              <a:t>Bedarfsanalyse</a:t>
            </a:r>
          </a:p>
          <a:p>
            <a:r>
              <a:rPr lang="de-DE" dirty="0"/>
              <a:t>Angebot</a:t>
            </a:r>
            <a:r>
              <a:rPr lang="de-DE" b="1" dirty="0"/>
              <a:t>                                                                                                                                                                                  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12C263-0252-6E40-AE22-621091500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Basic II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925" dirty="0"/>
              <a:t>Basic II – Verkaufstraining – Komplett-Packet</a:t>
            </a:r>
          </a:p>
        </p:txBody>
      </p:sp>
    </p:spTree>
    <p:extLst>
      <p:ext uri="{BB962C8B-B14F-4D97-AF65-F5344CB8AC3E}">
        <p14:creationId xmlns:p14="http://schemas.microsoft.com/office/powerpoint/2010/main" val="336295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63" b="1" dirty="0"/>
              <a:t>Dritte TE:</a:t>
            </a:r>
            <a:br>
              <a:rPr lang="de-DE" sz="1463" b="1" dirty="0"/>
            </a:br>
            <a:endParaRPr lang="de-DE" sz="1463" b="1" dirty="0"/>
          </a:p>
          <a:p>
            <a:r>
              <a:rPr lang="de-DE" sz="1463" dirty="0"/>
              <a:t>Üben von vorbereiteten Verkaufsgesprächen mit Aufzeichnung und Feedback</a:t>
            </a:r>
          </a:p>
          <a:p>
            <a:r>
              <a:rPr lang="de-DE" sz="1463" dirty="0"/>
              <a:t>Vertiefung der Themen aus TE I + II</a:t>
            </a:r>
          </a:p>
          <a:p>
            <a:pPr marL="0" indent="0">
              <a:buNone/>
            </a:pPr>
            <a:endParaRPr lang="de-DE" sz="1463" dirty="0"/>
          </a:p>
          <a:p>
            <a:pPr marL="0" indent="0">
              <a:buNone/>
            </a:pPr>
            <a:r>
              <a:rPr lang="de-DE" sz="1463" b="1" dirty="0"/>
              <a:t>Vierte TE:</a:t>
            </a:r>
            <a:br>
              <a:rPr lang="de-DE" sz="1463" b="1" dirty="0"/>
            </a:br>
            <a:endParaRPr lang="de-DE" sz="1463" dirty="0"/>
          </a:p>
          <a:p>
            <a:r>
              <a:rPr lang="de-DE" sz="1463" dirty="0"/>
              <a:t>Einwand Behandlung, Abschlusstechnik</a:t>
            </a:r>
          </a:p>
          <a:p>
            <a:r>
              <a:rPr lang="de-DE" sz="1463" dirty="0"/>
              <a:t>Üben weiterer Verkaufsgespräche mit Schwerpunkt Neuakquisition</a:t>
            </a:r>
          </a:p>
          <a:p>
            <a:r>
              <a:rPr lang="de-DE" sz="1463" dirty="0"/>
              <a:t>Persönliche Tipps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065E70-D12C-4D47-896E-EF5F2CDD6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Komplettpaket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25" dirty="0"/>
              <a:t>2. Teil Komplettpaket</a:t>
            </a:r>
          </a:p>
        </p:txBody>
      </p:sp>
    </p:spTree>
    <p:extLst>
      <p:ext uri="{BB962C8B-B14F-4D97-AF65-F5344CB8AC3E}">
        <p14:creationId xmlns:p14="http://schemas.microsoft.com/office/powerpoint/2010/main" val="323784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463" dirty="0"/>
              <a:t>Unternehmen können das Online Training für einzelne Verkäufer buchen – ähnliche Programmgestaltung wie oben, oder für Gruppen ab 3 – 6 Personen. In einem Gespräch klären wir den Bedarf des Unternehmens und erstellen dazu gerne ein maßgeschneidertes Angebot.</a:t>
            </a:r>
          </a:p>
          <a:p>
            <a:pPr marL="0" indent="0">
              <a:buNone/>
            </a:pPr>
            <a:r>
              <a:rPr lang="de-DE" sz="1463" dirty="0"/>
              <a:t>Trainingsinhalte siehe Komplettpacket</a:t>
            </a:r>
          </a:p>
          <a:p>
            <a:pPr marL="0" indent="0">
              <a:buNone/>
            </a:pPr>
            <a:endParaRPr lang="de-DE" sz="1463" dirty="0"/>
          </a:p>
          <a:p>
            <a:r>
              <a:rPr lang="de-DE" sz="1463" dirty="0"/>
              <a:t>Kennenlernen des Unternehmens und seines spezifischen Bedarfs.</a:t>
            </a:r>
          </a:p>
          <a:p>
            <a:r>
              <a:rPr lang="de-DE" sz="1463" dirty="0"/>
              <a:t>Welche Ziele will das Unternehmen durch diese Trainings erreichen?</a:t>
            </a:r>
          </a:p>
          <a:p>
            <a:r>
              <a:rPr lang="de-DE" sz="1463" dirty="0"/>
              <a:t>Wie sieht das Verkaufskonzept aus, wer sind die Kundengruppen? </a:t>
            </a:r>
          </a:p>
          <a:p>
            <a:r>
              <a:rPr lang="de-DE" sz="1463" dirty="0"/>
              <a:t>Wer soll trainiert werden, welche Voraussetzungen für das Digital </a:t>
            </a:r>
            <a:r>
              <a:rPr lang="de-DE" sz="1463" dirty="0" err="1"/>
              <a:t>Selling</a:t>
            </a:r>
            <a:r>
              <a:rPr lang="de-DE" sz="1463" dirty="0"/>
              <a:t> hat das Unternehmen?</a:t>
            </a:r>
          </a:p>
          <a:p>
            <a:r>
              <a:rPr lang="de-DE" sz="1463" dirty="0"/>
              <a:t>Wir schicken dem Unternehmen dazu eine entsprechende Checkliste  und diskutieren die Ergebnisse in einer Videokonferenz.                                                                                                          					                                                                                                                                     </a:t>
            </a:r>
            <a:r>
              <a:rPr lang="de-DE" sz="1463" b="1" dirty="0"/>
              <a:t>Preis: € 900,00</a:t>
            </a:r>
            <a:endParaRPr lang="de-DE" sz="1463" dirty="0"/>
          </a:p>
          <a:p>
            <a:pPr marL="0" indent="0">
              <a:buNone/>
            </a:pPr>
            <a:r>
              <a:rPr lang="de-DE" sz="1463" dirty="0"/>
              <a:t> </a:t>
            </a:r>
          </a:p>
          <a:p>
            <a:endParaRPr lang="de-DE" sz="1463" dirty="0"/>
          </a:p>
          <a:p>
            <a:endParaRPr lang="de-DE" sz="1463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D88A99-3C7F-4C4D-9803-655AB67EC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Trainingsprogramm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50" dirty="0"/>
              <a:t>Trainingsprogramm für Unternehmen</a:t>
            </a:r>
          </a:p>
        </p:txBody>
      </p:sp>
    </p:spTree>
    <p:extLst>
      <p:ext uri="{BB962C8B-B14F-4D97-AF65-F5344CB8AC3E}">
        <p14:creationId xmlns:p14="http://schemas.microsoft.com/office/powerpoint/2010/main" val="376405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706" dirty="0"/>
              <a:t>Das Online-Training beginnt mit einem Gruppentraining (3-6 Teilnehmer) à 3h</a:t>
            </a:r>
          </a:p>
          <a:p>
            <a:r>
              <a:rPr lang="de-DE" sz="1706" dirty="0"/>
              <a:t>Danach erhält jeder Teilnehmer ein Einzeltraining à 2h  </a:t>
            </a:r>
          </a:p>
          <a:p>
            <a:r>
              <a:rPr lang="de-DE" sz="1706" dirty="0"/>
              <a:t>Danach wieder ein Gruppentraining à 3h</a:t>
            </a:r>
          </a:p>
          <a:p>
            <a:pPr marL="0" indent="0">
              <a:buNone/>
            </a:pPr>
            <a:r>
              <a:rPr lang="de-DE" sz="1706" b="1" dirty="0"/>
              <a:t>                                                                       Preis pro Teilnehmer € 500,00</a:t>
            </a:r>
            <a:endParaRPr lang="de-DE" sz="1706" dirty="0"/>
          </a:p>
          <a:p>
            <a:pPr marL="0" indent="0">
              <a:buNone/>
            </a:pPr>
            <a:r>
              <a:rPr lang="de-DE" sz="1706" dirty="0"/>
              <a:t> </a:t>
            </a:r>
          </a:p>
          <a:p>
            <a:r>
              <a:rPr lang="de-DE" sz="1706" dirty="0"/>
              <a:t>Weitere Einzeltrainings für Teilnehmer der Gruppe sind jederzeit dazu buchbar</a:t>
            </a:r>
          </a:p>
          <a:p>
            <a:pPr marL="0" indent="0">
              <a:buNone/>
            </a:pPr>
            <a:r>
              <a:rPr lang="de-DE" sz="1706" dirty="0"/>
              <a:t>                                                                                                                                                                             					         </a:t>
            </a:r>
            <a:r>
              <a:rPr lang="de-DE" sz="1706" b="1" dirty="0"/>
              <a:t>Preis € 500,00  </a:t>
            </a:r>
            <a:endParaRPr lang="de-DE" sz="1706" dirty="0"/>
          </a:p>
          <a:p>
            <a:pPr marL="0" indent="0">
              <a:buNone/>
            </a:pPr>
            <a:endParaRPr lang="de-DE" sz="1706" dirty="0"/>
          </a:p>
          <a:p>
            <a:pPr marL="0" indent="0">
              <a:buNone/>
            </a:pPr>
            <a:r>
              <a:rPr lang="de-DE" sz="1400" dirty="0"/>
              <a:t>Auf alle Preise wird die derzeit gültige MwSt. von 16 % /19% erhoben                     </a:t>
            </a:r>
            <a:r>
              <a:rPr lang="de-DE" sz="1706" dirty="0"/>
              <a:t>                                               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72C12C-D8E2-7646-A0C1-509F1E865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Trainingsprogramm-Struktur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50" dirty="0"/>
              <a:t>Struktur des Online-Trainingsprogramm</a:t>
            </a:r>
          </a:p>
        </p:txBody>
      </p:sp>
    </p:spTree>
    <p:extLst>
      <p:ext uri="{BB962C8B-B14F-4D97-AF65-F5344CB8AC3E}">
        <p14:creationId xmlns:p14="http://schemas.microsoft.com/office/powerpoint/2010/main" val="128529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Trainer: 	Dipl. Psych. Wolf Liebich</a:t>
            </a:r>
          </a:p>
          <a:p>
            <a:r>
              <a:rPr lang="de-DE" dirty="0"/>
              <a:t>Moderator: 	Dr.-Ing. Stephan Forster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71756A-FFBD-B04A-BE9B-4E1CFDA09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 Team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25" dirty="0"/>
              <a:t>Trainer-Team</a:t>
            </a:r>
          </a:p>
        </p:txBody>
      </p:sp>
    </p:spTree>
    <p:extLst>
      <p:ext uri="{BB962C8B-B14F-4D97-AF65-F5344CB8AC3E}">
        <p14:creationId xmlns:p14="http://schemas.microsoft.com/office/powerpoint/2010/main" val="263506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nhaltsplatzhalter 1"/>
          <p:cNvSpPr>
            <a:spLocks noGrp="1"/>
          </p:cNvSpPr>
          <p:nvPr>
            <p:ph idx="1"/>
          </p:nvPr>
        </p:nvSpPr>
        <p:spPr>
          <a:xfrm>
            <a:off x="273050" y="3429000"/>
            <a:ext cx="9359900" cy="2789715"/>
          </a:xfrm>
        </p:spPr>
        <p:txBody>
          <a:bodyPr/>
          <a:lstStyle/>
          <a:p>
            <a:pPr eaLnBrk="1" hangingPunct="1"/>
            <a:r>
              <a:rPr lang="de-DE" dirty="0"/>
              <a:t>Geb. 1946</a:t>
            </a:r>
          </a:p>
          <a:p>
            <a:pPr eaLnBrk="1" hangingPunct="1"/>
            <a:r>
              <a:rPr lang="de-DE" dirty="0"/>
              <a:t>Dipl.-Psych. </a:t>
            </a:r>
          </a:p>
          <a:p>
            <a:pPr eaLnBrk="1" hangingPunct="1"/>
            <a:r>
              <a:rPr lang="de-DE" dirty="0"/>
              <a:t>10 Jahre Führungskraft Bereich Personal </a:t>
            </a:r>
            <a:br>
              <a:rPr lang="de-DE" dirty="0"/>
            </a:br>
            <a:r>
              <a:rPr lang="de-DE" dirty="0"/>
              <a:t>   in mittelständischen Unternehmen und Konzernen</a:t>
            </a:r>
          </a:p>
          <a:p>
            <a:pPr eaLnBrk="1" hangingPunct="1"/>
            <a:r>
              <a:rPr lang="de-DE" dirty="0"/>
              <a:t>1983 Gründung Liebich &amp; Partner AG</a:t>
            </a:r>
            <a:br>
              <a:rPr lang="de-DE" dirty="0"/>
            </a:br>
            <a:r>
              <a:rPr lang="de-DE" dirty="0"/>
              <a:t>   Unternehmens- und Personalberatung ; Verkauf des Unternehmens</a:t>
            </a:r>
          </a:p>
          <a:p>
            <a:pPr eaLnBrk="1" hangingPunct="1"/>
            <a:r>
              <a:rPr lang="de-DE" dirty="0"/>
              <a:t>2002 Unternehmensentwickler mit Schwerpunkt</a:t>
            </a:r>
            <a:br>
              <a:rPr lang="de-DE" dirty="0"/>
            </a:br>
            <a:r>
              <a:rPr lang="de-DE" dirty="0"/>
              <a:t>   Strategische Ausrichtung – Veränderungsmanagement – Coaching/strategische      </a:t>
            </a:r>
            <a:br>
              <a:rPr lang="de-DE" dirty="0"/>
            </a:br>
            <a:r>
              <a:rPr lang="de-DE" dirty="0"/>
              <a:t>   Personalentwicklung – Unternehmernachfolge</a:t>
            </a:r>
          </a:p>
          <a:p>
            <a:pPr eaLnBrk="1" hangingPunct="1"/>
            <a:r>
              <a:rPr lang="de-DE" dirty="0"/>
              <a:t>Seit 1.07.2010 Gründungsmitglied</a:t>
            </a:r>
          </a:p>
          <a:p>
            <a:pPr eaLnBrk="1" hangingPunct="1">
              <a:buFont typeface="Wingdings" pitchFamily="2" charset="2"/>
              <a:buNone/>
            </a:pPr>
            <a:endParaRPr lang="de-DE" dirty="0"/>
          </a:p>
          <a:p>
            <a:pPr eaLnBrk="1" hangingPunct="1"/>
            <a:endParaRPr lang="de-DE" dirty="0"/>
          </a:p>
        </p:txBody>
      </p:sp>
      <p:sp>
        <p:nvSpPr>
          <p:cNvPr id="2867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73050" y="188913"/>
            <a:ext cx="5984875" cy="269875"/>
          </a:xfrm>
        </p:spPr>
        <p:txBody>
          <a:bodyPr/>
          <a:lstStyle/>
          <a:p>
            <a:pPr eaLnBrk="1" hangingPunct="1"/>
            <a:r>
              <a:rPr lang="de-DE"/>
              <a:t>Unsere Schlüsselspieler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C9F926-D6F2-48F0-B77D-F03A1E1BBC7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Wolf Liebich</a:t>
            </a:r>
            <a:br>
              <a:rPr lang="de-DE" dirty="0"/>
            </a:br>
            <a:endParaRPr lang="de-DE" dirty="0"/>
          </a:p>
        </p:txBody>
      </p:sp>
      <p:pic>
        <p:nvPicPr>
          <p:cNvPr id="54274" name="EEC76752-5E28-4941-81E4-71579F0C2073" descr="8AF6A5CB-C9E6-4FE0-B5C9-2FC1B9D57A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212" y="841371"/>
            <a:ext cx="1734303" cy="25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718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LLEFT" val=" 210.125"/>
  <p:tag name="LTOP" val=" 469.875"/>
  <p:tag name="RESIZE" val="Yes"/>
  <p:tag name="THINKCELLSHAPEDONOTDELETE" val="pSeCKvmCOWkadh4w26qMm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LLEFT" val=" 210.125"/>
  <p:tag name="LTOP" val=" 469.875"/>
  <p:tag name="RESIZE" val="Yes"/>
  <p:tag name="THINKCELLSHAPEDONOTDELETE" val="pSeCKvmCOWkadh4w26qMm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LLEFT" val=" 210.125"/>
  <p:tag name="LTOP" val=" 469.875"/>
  <p:tag name="RESIZE" val="Yes"/>
  <p:tag name="THINKCELLSHAPEDONOTDELETE" val="pSeCKvmCOWkadh4w26qMmDA"/>
</p:tagLst>
</file>

<file path=ppt/theme/theme1.xml><?xml version="1.0" encoding="utf-8"?>
<a:theme xmlns:a="http://schemas.openxmlformats.org/drawingml/2006/main" name="2014 02 01 FL-K Wir stellen uns vor">
  <a:themeElements>
    <a:clrScheme name="FHL 2">
      <a:dk1>
        <a:srgbClr val="000000"/>
      </a:dk1>
      <a:lt1>
        <a:srgbClr val="FFFFFF"/>
      </a:lt1>
      <a:dk2>
        <a:srgbClr val="00A6DE"/>
      </a:dk2>
      <a:lt2>
        <a:srgbClr val="60B6E0"/>
      </a:lt2>
      <a:accent1>
        <a:srgbClr val="005EA0"/>
      </a:accent1>
      <a:accent2>
        <a:srgbClr val="008BC7"/>
      </a:accent2>
      <a:accent3>
        <a:srgbClr val="00A6DE"/>
      </a:accent3>
      <a:accent4>
        <a:srgbClr val="60B6E0"/>
      </a:accent4>
      <a:accent5>
        <a:srgbClr val="9FCAE4"/>
      </a:accent5>
      <a:accent6>
        <a:srgbClr val="FFFFFF"/>
      </a:accent6>
      <a:hlink>
        <a:srgbClr val="005EA0"/>
      </a:hlink>
      <a:folHlink>
        <a:srgbClr val="60B6E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000" b="1" dirty="0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smtClean="0">
            <a:latin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9 09 Vorstellung FL-K" id="{744413CC-F0A7-9443-A34C-3D5786BE45A9}" vid="{E91B54C2-D5BF-4D4D-AE8C-F955FDAA6C7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02 01 FL-K Wir stellen uns vor</Template>
  <TotalTime>0</TotalTime>
  <Words>639</Words>
  <Application>Microsoft Macintosh PowerPoint</Application>
  <PresentationFormat>A4-Papier (210 x 297 mm)</PresentationFormat>
  <Paragraphs>95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2014 02 01 FL-K Wir stellen uns vor</vt:lpstr>
      <vt:lpstr>Doping für Ihren Vertrieb </vt:lpstr>
      <vt:lpstr>Die ONLINE Verkaufssituation</vt:lpstr>
      <vt:lpstr> Basic I - für einzelne Verkäufer</vt:lpstr>
      <vt:lpstr>Basic II – Verkaufstraining – Komplett-Packet</vt:lpstr>
      <vt:lpstr>2. Teil Komplettpaket</vt:lpstr>
      <vt:lpstr>Trainingsprogramm für Unternehmen</vt:lpstr>
      <vt:lpstr>Struktur des Online-Trainingsprogramm</vt:lpstr>
      <vt:lpstr>Trainer-Team</vt:lpstr>
      <vt:lpstr>Wolf Liebich </vt:lpstr>
      <vt:lpstr>Dr. Stephan Forster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begleiten die Veränderung in die digitale Welt</dc:title>
  <dc:creator>Stephan Forster</dc:creator>
  <cp:lastModifiedBy>Stephan Forster</cp:lastModifiedBy>
  <cp:revision>4</cp:revision>
  <cp:lastPrinted>2018-12-05T20:25:04Z</cp:lastPrinted>
  <dcterms:created xsi:type="dcterms:W3CDTF">2020-06-17T10:03:39Z</dcterms:created>
  <dcterms:modified xsi:type="dcterms:W3CDTF">2020-06-17T10:31:14Z</dcterms:modified>
</cp:coreProperties>
</file>